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4848" r:id="rId6"/>
    <p:sldId id="2147375597" r:id="rId7"/>
    <p:sldId id="2147375600" r:id="rId8"/>
    <p:sldId id="2147375601" r:id="rId9"/>
    <p:sldId id="2147375602" r:id="rId10"/>
    <p:sldId id="2147375603" r:id="rId11"/>
    <p:sldId id="2147375604" r:id="rId12"/>
    <p:sldId id="2147375605" r:id="rId13"/>
    <p:sldId id="2147375606" r:id="rId14"/>
    <p:sldId id="2147375607" r:id="rId15"/>
    <p:sldId id="2147375608" r:id="rId16"/>
    <p:sldId id="2147375609" r:id="rId17"/>
    <p:sldId id="2147375610" r:id="rId18"/>
    <p:sldId id="2147375611" r:id="rId19"/>
    <p:sldId id="2147375612" r:id="rId20"/>
    <p:sldId id="2147375613" r:id="rId21"/>
    <p:sldId id="2147375614" r:id="rId22"/>
    <p:sldId id="1633"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155E8-D84C-463E-A3B7-5CF65E1FB393}" v="224" dt="2024-08-26T15:17:23.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1" autoAdjust="0"/>
    <p:restoredTop sz="93447" autoAdjust="0"/>
  </p:normalViewPr>
  <p:slideViewPr>
    <p:cSldViewPr snapToGrid="0">
      <p:cViewPr varScale="1">
        <p:scale>
          <a:sx n="128" d="100"/>
          <a:sy n="128" d="100"/>
        </p:scale>
        <p:origin x="520" y="17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9/6/24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06/09/2024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2</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Paryushi Jain</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:6</a:t>
            </a:r>
            <a:r>
              <a:rPr lang="en-IN" sz="2800" b="1" baseline="30000" dirty="0">
                <a:solidFill>
                  <a:schemeClr val="bg1"/>
                </a:solidFill>
              </a:rPr>
              <a:t>th</a:t>
            </a:r>
            <a:r>
              <a:rPr lang="en-IN" sz="2800" b="1" dirty="0">
                <a:solidFill>
                  <a:schemeClr val="bg1"/>
                </a:solidFill>
              </a:rPr>
              <a:t> September 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111111"/>
                </a:solidFill>
                <a:effectLst/>
              </a:rPr>
              <a:t>Implementing Agile and SDLC methodologies can present several challenges. One common challenge is resistance to change, especially if you or your team are accustomed to traditional workflows. This resistance can slow down the adoption process and create friction within the team.</a:t>
            </a:r>
            <a:endParaRPr lang="en-US" sz="1800" dirty="0"/>
          </a:p>
          <a:p>
            <a:pPr marL="0" indent="0">
              <a:buNone/>
            </a:pPr>
            <a:endParaRPr lang="en-US" sz="1800" dirty="0"/>
          </a:p>
          <a:p>
            <a:pPr marL="0" indent="0">
              <a:buNone/>
            </a:pPr>
            <a:r>
              <a:rPr lang="en-US" sz="1800" dirty="0"/>
              <a:t>To overcome the challenge, I created user stories on azure Devops.</a:t>
            </a:r>
          </a:p>
          <a:p>
            <a:pPr marL="0" indent="0">
              <a:buNone/>
            </a:pPr>
            <a:r>
              <a:rPr lang="en-US" sz="1800" dirty="0"/>
              <a:t>https://</a:t>
            </a:r>
            <a:r>
              <a:rPr lang="en-US" sz="1800" dirty="0" err="1"/>
              <a:t>github.com</a:t>
            </a:r>
            <a:r>
              <a:rPr lang="en-US" sz="1800" dirty="0"/>
              <a:t>/</a:t>
            </a:r>
            <a:r>
              <a:rPr lang="en-US" sz="1800" dirty="0" err="1"/>
              <a:t>ParyushiJain</a:t>
            </a:r>
            <a:r>
              <a:rPr lang="en-US" sz="1800" dirty="0"/>
              <a:t>/</a:t>
            </a:r>
            <a:r>
              <a:rPr lang="en-US" sz="1800" dirty="0" err="1"/>
              <a:t>JourneyPPT</a:t>
            </a:r>
            <a:r>
              <a:rPr lang="en-US" sz="1800" dirty="0"/>
              <a:t>/blob/main/</a:t>
            </a:r>
            <a:r>
              <a:rPr lang="en-US" sz="1800" dirty="0" err="1"/>
              <a:t>TestCase.docx</a:t>
            </a:r>
            <a:endParaRPr lang="en-US" sz="18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8A8A27F6-D2BE-5B6F-4F00-48D78990320C}"/>
              </a:ext>
            </a:extLst>
          </p:cNvPr>
          <p:cNvPicPr>
            <a:picLocks noChangeAspect="1"/>
          </p:cNvPicPr>
          <p:nvPr/>
        </p:nvPicPr>
        <p:blipFill>
          <a:blip r:embed="rId7"/>
          <a:stretch>
            <a:fillRect/>
          </a:stretch>
        </p:blipFill>
        <p:spPr>
          <a:xfrm>
            <a:off x="6771861" y="2132115"/>
            <a:ext cx="4439479" cy="3329609"/>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0" i="0" dirty="0">
                <a:solidFill>
                  <a:srgbClr val="111111"/>
                </a:solidFill>
                <a:effectLst/>
              </a:rPr>
              <a:t>Learning about testing and STLC can be challenging due to the rapidly changing technologies and complex technical requirements specific to energy systems. Additionally, understanding and applying the various phases of STLC requires a significant amount of time and effort.</a:t>
            </a:r>
          </a:p>
          <a:p>
            <a:pPr marL="0" indent="0">
              <a:buNone/>
            </a:pPr>
            <a:endParaRPr lang="en-US" dirty="0">
              <a:solidFill>
                <a:srgbClr val="111111"/>
              </a:solidFill>
            </a:endParaRPr>
          </a:p>
          <a:p>
            <a:pPr marL="0" indent="0">
              <a:buNone/>
            </a:pPr>
            <a:r>
              <a:rPr lang="en-US" dirty="0">
                <a:solidFill>
                  <a:srgbClr val="111111"/>
                </a:solidFill>
              </a:rPr>
              <a:t>I overcame it by writing test cases</a:t>
            </a:r>
            <a:endParaRPr lang="en-US" dirty="0"/>
          </a:p>
          <a:p>
            <a:pPr marL="0" indent="0">
              <a:buNone/>
            </a:pPr>
            <a:r>
              <a:rPr lang="en-US" dirty="0"/>
              <a:t>https://</a:t>
            </a:r>
            <a:r>
              <a:rPr lang="en-US" dirty="0" err="1"/>
              <a:t>github.com</a:t>
            </a:r>
            <a:r>
              <a:rPr lang="en-US" dirty="0"/>
              <a:t>/</a:t>
            </a:r>
            <a:r>
              <a:rPr lang="en-US" dirty="0" err="1"/>
              <a:t>ParyushiJain</a:t>
            </a:r>
            <a:r>
              <a:rPr lang="en-US" dirty="0"/>
              <a:t>/</a:t>
            </a:r>
            <a:r>
              <a:rPr lang="en-US" dirty="0" err="1"/>
              <a:t>JourneyPPT</a:t>
            </a:r>
            <a:r>
              <a:rPr lang="en-US" dirty="0"/>
              <a:t>/blob/main/</a:t>
            </a:r>
            <a:r>
              <a:rPr lang="en-US" dirty="0" err="1"/>
              <a:t>TestCase.docx</a:t>
            </a:r>
            <a:endParaRPr lang="en-US"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B7E1FF7C-A51A-EF20-ED56-1BA22BDE5E75}"/>
              </a:ext>
            </a:extLst>
          </p:cNvPr>
          <p:cNvPicPr>
            <a:picLocks noChangeAspect="1"/>
          </p:cNvPicPr>
          <p:nvPr/>
        </p:nvPicPr>
        <p:blipFill>
          <a:blip r:embed="rId7"/>
          <a:stretch>
            <a:fillRect/>
          </a:stretch>
        </p:blipFill>
        <p:spPr>
          <a:xfrm>
            <a:off x="6619955" y="2221790"/>
            <a:ext cx="4912394" cy="3210811"/>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dirty="0">
                <a:solidFill>
                  <a:srgbClr val="111111"/>
                </a:solidFill>
                <a:effectLst/>
                <a:latin typeface="+mj-lt"/>
              </a:rPr>
              <a:t>Learning CI/CD can be challenging due to the complexity of automation tools, integrating various parts of the software delivery pipeline seamlessly, ensuring high-quality test coverage for all new code commits, and maintaining a stable deployment environment amidst frequent changes. </a:t>
            </a:r>
          </a:p>
          <a:p>
            <a:pPr marL="0" indent="0">
              <a:buNone/>
            </a:pPr>
            <a:r>
              <a:rPr lang="en-US" sz="2000" dirty="0">
                <a:solidFill>
                  <a:srgbClr val="111111"/>
                </a:solidFill>
                <a:latin typeface="+mj-lt"/>
              </a:rPr>
              <a:t>I overcame this by implanting </a:t>
            </a:r>
            <a:r>
              <a:rPr lang="en-US" sz="2000" dirty="0" err="1">
                <a:solidFill>
                  <a:srgbClr val="111111"/>
                </a:solidFill>
                <a:latin typeface="+mj-lt"/>
              </a:rPr>
              <a:t>Github</a:t>
            </a:r>
            <a:r>
              <a:rPr lang="en-US" sz="2000" dirty="0">
                <a:solidFill>
                  <a:srgbClr val="111111"/>
                </a:solidFill>
                <a:latin typeface="+mj-lt"/>
              </a:rPr>
              <a:t> Actions Automation</a:t>
            </a:r>
            <a:endParaRPr lang="en-US" sz="2000" dirty="0">
              <a:latin typeface="+mj-lt"/>
            </a:endParaRPr>
          </a:p>
          <a:p>
            <a:pPr marL="0" indent="0">
              <a:buNone/>
            </a:pPr>
            <a:r>
              <a:rPr lang="en-US" sz="2000" dirty="0">
                <a:latin typeface="+mj-lt"/>
              </a:rPr>
              <a:t>https://</a:t>
            </a:r>
            <a:r>
              <a:rPr lang="en-US" sz="2000" dirty="0" err="1">
                <a:latin typeface="+mj-lt"/>
              </a:rPr>
              <a:t>github.com</a:t>
            </a:r>
            <a:r>
              <a:rPr lang="en-US" sz="2000" dirty="0">
                <a:latin typeface="+mj-lt"/>
              </a:rPr>
              <a:t>/</a:t>
            </a:r>
            <a:r>
              <a:rPr lang="en-US" sz="2000" dirty="0" err="1">
                <a:latin typeface="+mj-lt"/>
              </a:rPr>
              <a:t>ParyushiJain</a:t>
            </a:r>
            <a:r>
              <a:rPr lang="en-US" sz="2000" dirty="0">
                <a:latin typeface="+mj-lt"/>
              </a:rPr>
              <a:t>/</a:t>
            </a:r>
            <a:r>
              <a:rPr lang="en-US" sz="2000" dirty="0" err="1">
                <a:latin typeface="+mj-lt"/>
              </a:rPr>
              <a:t>CaseStudy_Paryushi</a:t>
            </a:r>
            <a:endParaRPr lang="en-US" sz="2000" dirty="0">
              <a:latin typeface="+mj-lt"/>
            </a:endParaRP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F38F5CDB-B88D-0B22-F580-CCC49E869972}"/>
              </a:ext>
            </a:extLst>
          </p:cNvPr>
          <p:cNvPicPr>
            <a:picLocks noChangeAspect="1"/>
          </p:cNvPicPr>
          <p:nvPr/>
        </p:nvPicPr>
        <p:blipFill>
          <a:blip r:embed="rId7"/>
          <a:stretch>
            <a:fillRect/>
          </a:stretch>
        </p:blipFill>
        <p:spPr>
          <a:xfrm>
            <a:off x="6654579" y="1941742"/>
            <a:ext cx="4843145" cy="3811905"/>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15</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0" i="0" dirty="0">
                <a:solidFill>
                  <a:srgbClr val="111111"/>
                </a:solidFill>
                <a:effectLst/>
                <a:latin typeface="-apple-system"/>
              </a:rPr>
              <a:t>Implement iterative development cycles, conduct regular sprint planning and review meetings, perform requirement analysis, develop test cases, set up testing environments, execute tests, and automate integration and deployment processes. Ensure continuous feedback integration and adaptation to changes.</a:t>
            </a:r>
            <a:endParaRPr lang="en-US" sz="2000" dirty="0">
              <a:effectLst>
                <a:outerShdw blurRad="38100" dist="38100" dir="2700000" algn="tl">
                  <a:srgbClr val="000000">
                    <a:alpha val="43137"/>
                  </a:srgbClr>
                </a:outerShdw>
              </a:effectLst>
            </a:endParaRP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0" i="0" dirty="0">
                <a:solidFill>
                  <a:srgbClr val="111111"/>
                </a:solidFill>
                <a:effectLst/>
                <a:latin typeface="-apple-system"/>
              </a:rPr>
              <a:t> Ongoing and continuous, with specific project phases aligned to software development cycles. Iterative cycles (e.g., 2-week sprints) and continuous integration and deployment activities are integrated into daily development tasks.</a:t>
            </a:r>
            <a:endParaRPr lang="en-US" sz="2000" dirty="0">
              <a:effectLst>
                <a:outerShdw blurRad="38100" dist="38100" dir="2700000" algn="tl">
                  <a:srgbClr val="000000">
                    <a:alpha val="43137"/>
                  </a:srgbClr>
                </a:outerShdw>
              </a:effectLst>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0" i="0" dirty="0">
                <a:solidFill>
                  <a:srgbClr val="111111"/>
                </a:solidFill>
                <a:effectLst/>
                <a:latin typeface="-apple-system"/>
              </a:rPr>
              <a:t>Active. </a:t>
            </a:r>
            <a:r>
              <a:rPr lang="en-US" sz="2400" dirty="0">
                <a:solidFill>
                  <a:srgbClr val="111111"/>
                </a:solidFill>
                <a:latin typeface="-apple-system"/>
              </a:rPr>
              <a:t>I am</a:t>
            </a:r>
            <a:r>
              <a:rPr lang="en-US" sz="2400" b="0" i="0" dirty="0">
                <a:solidFill>
                  <a:srgbClr val="111111"/>
                </a:solidFill>
                <a:effectLst/>
                <a:latin typeface="-apple-system"/>
              </a:rPr>
              <a:t> continuously learning  delivering, testing, and deploying updates, ensuring high-quality software delivery and rapid adaptation to changes. </a:t>
            </a:r>
            <a:endParaRPr lang="en-US" sz="2000" dirty="0">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Case Study:</a:t>
            </a:r>
          </a:p>
          <a:p>
            <a:r>
              <a:rPr lang="en-US" sz="2000" dirty="0"/>
              <a:t>We have completed a case study covering user stories, testing, bug reports and CI/CD using GitHub Actions.</a:t>
            </a:r>
          </a:p>
          <a:p>
            <a:r>
              <a:rPr lang="en-US" sz="2000" dirty="0"/>
              <a:t>The case study was challenging and fun, experiencing how the SDLC works.</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[Add a graphic or a picture of how you/your team enjoyed the new learning]</a:t>
            </a:r>
          </a:p>
        </p:txBody>
      </p:sp>
    </p:spTree>
    <p:extLst>
      <p:ext uri="{BB962C8B-B14F-4D97-AF65-F5344CB8AC3E}">
        <p14:creationId xmlns:p14="http://schemas.microsoft.com/office/powerpoint/2010/main" val="1148838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0" i="0" dirty="0">
                <a:solidFill>
                  <a:srgbClr val="111111"/>
                </a:solidFill>
                <a:effectLst/>
              </a:rPr>
              <a:t>Implementing Agile, STLC, and CI/CD methodologies collectively enhances project management and software development processes. Actions include iterative development cycles, regular sprint planning, requirement analysis, test case development, environment setup, test execution, and automated integration and deployment. </a:t>
            </a:r>
          </a:p>
          <a:p>
            <a:pPr>
              <a:lnSpc>
                <a:spcPct val="100000"/>
              </a:lnSpc>
            </a:pPr>
            <a:r>
              <a:rPr lang="en-US" sz="2000" b="0" i="0" dirty="0">
                <a:solidFill>
                  <a:srgbClr val="111111"/>
                </a:solidFill>
                <a:effectLst/>
              </a:rPr>
              <a:t>These methodologies improve flexibility, collaboration, efficiency, and overall software quality, benefiting organizations like Shell in the energy sector.</a:t>
            </a:r>
            <a:endParaRPr lang="en-US" sz="2000" dirty="0"/>
          </a:p>
        </p:txBody>
      </p:sp>
    </p:spTree>
    <p:extLst>
      <p:ext uri="{BB962C8B-B14F-4D97-AF65-F5344CB8AC3E}">
        <p14:creationId xmlns:p14="http://schemas.microsoft.com/office/powerpoint/2010/main" val="3865850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Agile methodology and SDLC</a:t>
            </a:r>
          </a:p>
          <a:p>
            <a:pPr marL="0" indent="0">
              <a:buFont typeface="Arial" panose="020B0604020202020204" pitchFamily="34" charset="0"/>
              <a:buNone/>
            </a:pPr>
            <a:endParaRPr lang="en-US" sz="1200" dirty="0"/>
          </a:p>
          <a:p>
            <a:r>
              <a:rPr lang="en-US" sz="1200" b="0" i="0" dirty="0">
                <a:solidFill>
                  <a:srgbClr val="111111"/>
                </a:solidFill>
                <a:effectLst/>
                <a:latin typeface="-apple-system"/>
              </a:rPr>
              <a:t>Key Learning: Agile and the Software Development Life Cycle (SDLC) are methodologies that help streamline project management and software development. Agile focuses on iterative development, where requirements and solutions evolve through collaboration between self-organizing cross-functional teams. SDLC, on the other hand, is a process used to design, develop, and test high-quality software.</a:t>
            </a:r>
            <a:endParaRPr lang="en-US" sz="1200" dirty="0"/>
          </a:p>
          <a:p>
            <a:pPr algn="l">
              <a:buFont typeface="Arial" panose="020B0604020202020204" pitchFamily="34" charset="0"/>
              <a:buChar char="•"/>
            </a:pPr>
            <a:r>
              <a:rPr lang="en-US" sz="1200" b="1" i="0" dirty="0">
                <a:solidFill>
                  <a:srgbClr val="111111"/>
                </a:solidFill>
                <a:effectLst/>
                <a:latin typeface="-apple-system"/>
              </a:rPr>
              <a:t>Key Takeaway: </a:t>
            </a:r>
          </a:p>
          <a:p>
            <a:pPr marL="0" indent="0" algn="l">
              <a:buNone/>
            </a:pPr>
            <a:r>
              <a:rPr lang="en-US" sz="1200" b="1" dirty="0">
                <a:solidFill>
                  <a:srgbClr val="111111"/>
                </a:solidFill>
                <a:latin typeface="-apple-system"/>
              </a:rPr>
              <a:t>	</a:t>
            </a:r>
            <a:r>
              <a:rPr lang="en-US" sz="1200" b="1" i="0" dirty="0">
                <a:solidFill>
                  <a:srgbClr val="111111"/>
                </a:solidFill>
                <a:effectLst/>
                <a:latin typeface="-apple-system"/>
              </a:rPr>
              <a:t>Agile</a:t>
            </a:r>
            <a:r>
              <a:rPr lang="en-US" sz="1200" b="0" i="0" dirty="0">
                <a:solidFill>
                  <a:srgbClr val="111111"/>
                </a:solidFill>
                <a:effectLst/>
                <a:latin typeface="-apple-system"/>
              </a:rPr>
              <a:t>: Emphasizes flexibility, customer satisfaction, and rapid delivery of functional 	software. It allows for continuous improvement and adaptation to changing 	requirements.</a:t>
            </a:r>
          </a:p>
          <a:p>
            <a:pPr marL="0" indent="0" algn="l">
              <a:buNone/>
            </a:pPr>
            <a:r>
              <a:rPr lang="en-US" sz="1200" b="1" i="0" dirty="0">
                <a:solidFill>
                  <a:srgbClr val="111111"/>
                </a:solidFill>
                <a:effectLst/>
                <a:latin typeface="-apple-system"/>
              </a:rPr>
              <a:t>	SDLC</a:t>
            </a:r>
            <a:r>
              <a:rPr lang="en-US" sz="1200" b="0" i="0" dirty="0">
                <a:solidFill>
                  <a:srgbClr val="111111"/>
                </a:solidFill>
                <a:effectLst/>
                <a:latin typeface="-apple-system"/>
              </a:rPr>
              <a:t>: Provides a structured approach to software development, ensuring that all 	necessary steps are followed to deliver a high-quality product. It includes phases	like planning, analysis, design, implementation, testing, deployment, and 	maintenance.</a:t>
            </a:r>
            <a:endParaRPr lang="en-US" sz="1200" dirty="0"/>
          </a:p>
          <a:p>
            <a:r>
              <a:rPr lang="en-US" sz="1200" dirty="0"/>
              <a:t>In</a:t>
            </a:r>
            <a:r>
              <a:rPr lang="en-US" sz="1200" b="0" i="0" dirty="0">
                <a:solidFill>
                  <a:srgbClr val="111111"/>
                </a:solidFill>
                <a:effectLst/>
                <a:latin typeface="-apple-system"/>
              </a:rPr>
              <a:t> the energy sector, Agile and SDLC can be implemented to enhance project management and software development processes.</a:t>
            </a:r>
            <a:endParaRPr lang="en-US" sz="12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0BC83B9E-AE4A-AE69-769A-55BDCC6E35AC}"/>
              </a:ext>
            </a:extLst>
          </p:cNvPr>
          <p:cNvPicPr>
            <a:picLocks noChangeAspect="1"/>
          </p:cNvPicPr>
          <p:nvPr/>
        </p:nvPicPr>
        <p:blipFill>
          <a:blip r:embed="rId7"/>
          <a:stretch>
            <a:fillRect/>
          </a:stretch>
        </p:blipFill>
        <p:spPr>
          <a:xfrm>
            <a:off x="6717265" y="2035262"/>
            <a:ext cx="4717774" cy="3595283"/>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Software Testing</a:t>
            </a:r>
          </a:p>
          <a:p>
            <a:pPr marL="0" indent="0">
              <a:buFont typeface="Arial" panose="020B0604020202020204" pitchFamily="34" charset="0"/>
              <a:buNone/>
            </a:pPr>
            <a:endParaRPr lang="en-US" sz="1200" dirty="0"/>
          </a:p>
          <a:p>
            <a:r>
              <a:rPr lang="en-US" sz="1200" b="0" i="0" dirty="0">
                <a:solidFill>
                  <a:srgbClr val="111111"/>
                </a:solidFill>
                <a:effectLst/>
              </a:rPr>
              <a:t>Key Learning: Testing and the Software Testing Life Cycle (STLC) are crucial for ensuring that software meets specified requirements and functions correctly. STLC involves various stages such as requirement analysis, planning, test case development, environment setup, test execution, and test cycle closure. Each phase is designed to identify and fix defects early, ensuring high-quality software delivery.</a:t>
            </a:r>
          </a:p>
          <a:p>
            <a:r>
              <a:rPr lang="en-US" sz="1200" dirty="0">
                <a:solidFill>
                  <a:srgbClr val="111111"/>
                </a:solidFill>
              </a:rPr>
              <a:t>Key Takeaway: </a:t>
            </a:r>
            <a:r>
              <a:rPr lang="en-US" sz="1200" b="0" i="0" dirty="0">
                <a:solidFill>
                  <a:srgbClr val="111111"/>
                </a:solidFill>
                <a:effectLst/>
              </a:rPr>
              <a:t>STLC provides a structured framework for testing, ensuring thorough coverage and early detection of defects. Effective testing improves the reliability and performance of software, leading to higher customer satisfaction and reduced maintenance costs.</a:t>
            </a:r>
          </a:p>
          <a:p>
            <a:r>
              <a:rPr lang="en-US" sz="1200" b="0" i="0" dirty="0">
                <a:solidFill>
                  <a:srgbClr val="111111"/>
                </a:solidFill>
                <a:effectLst/>
              </a:rPr>
              <a:t>In the energy sector, STLC can be implemented to ensure the reliability and efficiency of energy management systems, smart grid technologies, and other software used in energy production and distribution. By following STLC, energy companies can develop robust systems that meet regulatory standards and optimize energy usage.</a:t>
            </a:r>
          </a:p>
          <a:p>
            <a:endParaRPr lang="en-US" sz="12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362364EA-43B6-D72E-D720-333B470204A3}"/>
              </a:ext>
            </a:extLst>
          </p:cNvPr>
          <p:cNvPicPr>
            <a:picLocks noChangeAspect="1"/>
          </p:cNvPicPr>
          <p:nvPr/>
        </p:nvPicPr>
        <p:blipFill>
          <a:blip r:embed="rId7"/>
          <a:stretch>
            <a:fillRect/>
          </a:stretch>
        </p:blipFill>
        <p:spPr>
          <a:xfrm>
            <a:off x="6523383" y="1970061"/>
            <a:ext cx="4837043" cy="3686175"/>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CI/CD</a:t>
            </a:r>
          </a:p>
          <a:p>
            <a:pPr marL="0" indent="0">
              <a:buFont typeface="Arial" panose="020B0604020202020204" pitchFamily="34" charset="0"/>
              <a:buNone/>
            </a:pPr>
            <a:endParaRPr lang="en-US" sz="1400" dirty="0"/>
          </a:p>
          <a:p>
            <a:r>
              <a:rPr lang="en-US" sz="1400" dirty="0"/>
              <a:t>Key learning: </a:t>
            </a:r>
            <a:r>
              <a:rPr lang="en-US" sz="1400" b="0" i="0" dirty="0">
                <a:solidFill>
                  <a:srgbClr val="111111"/>
                </a:solidFill>
                <a:effectLst/>
              </a:rPr>
              <a:t>Continuous Integration (CI) and Continuous Deployment (CD) are practices designed to improve code quality and expedite the release process. CI involves regularly merging code changes into a central repository, followed by automated builds and tests. CD automates the delivery of applications to selected infrastructure environments.</a:t>
            </a:r>
            <a:endParaRPr lang="en-US" sz="1400" dirty="0"/>
          </a:p>
          <a:p>
            <a:r>
              <a:rPr lang="en-US" sz="1400" dirty="0"/>
              <a:t>Key takeaway: </a:t>
            </a:r>
            <a:r>
              <a:rPr lang="en-US" sz="1400" b="0" i="0" dirty="0">
                <a:solidFill>
                  <a:srgbClr val="111111"/>
                </a:solidFill>
                <a:effectLst/>
              </a:rPr>
              <a:t>The main advantage of CI/CD is that it allows for rapid iteration, immediate feedback on errors, and quick delivery of new features and fixes to users without disrupting service. This leads to more reliable and efficient software development.</a:t>
            </a:r>
          </a:p>
          <a:p>
            <a:r>
              <a:rPr lang="en-US" sz="1400" b="0" i="0" dirty="0">
                <a:solidFill>
                  <a:srgbClr val="111111"/>
                </a:solidFill>
                <a:effectLst/>
              </a:rPr>
              <a:t>In the energy sector, CI/CD can be implemented to manage and update systems that control energy production, distribution, and consumption efficiently. For example, smart grid technology could benefit from continuous updates that improve performance or security without interrupting service.</a:t>
            </a:r>
            <a:endParaRPr lang="en-US" sz="1400" dirty="0"/>
          </a:p>
          <a:p>
            <a:pPr marL="0" indent="0">
              <a:buFont typeface="Arial" panose="020B0604020202020204" pitchFamily="34" charset="0"/>
              <a:buNone/>
            </a:pPr>
            <a:endParaRPr lang="en-US" sz="14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8C8FC880-B886-9E13-95D9-B2ED6A6CFCAE}"/>
              </a:ext>
            </a:extLst>
          </p:cNvPr>
          <p:cNvPicPr>
            <a:picLocks noChangeAspect="1"/>
          </p:cNvPicPr>
          <p:nvPr/>
        </p:nvPicPr>
        <p:blipFill>
          <a:blip r:embed="rId7"/>
          <a:stretch>
            <a:fillRect/>
          </a:stretch>
        </p:blipFill>
        <p:spPr>
          <a:xfrm>
            <a:off x="6360894" y="1840211"/>
            <a:ext cx="5350706" cy="4077623"/>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7</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0" i="0" dirty="0">
                <a:solidFill>
                  <a:srgbClr val="111111"/>
                </a:solidFill>
                <a:effectLst/>
              </a:rPr>
              <a:t>Shell implements Agile methodologies through its “Edge” approach, which combines Agile principles with Scrum and DevOps practices. This allows for continuous delivery and iterative development, enabling Shell to adapt quickly to changes and deliver projects efficiently. Additionally, Shell uses the SDLC framework to develop robust energy management systems and predictive maintenance software, ensuring thorough planning, design, testing, and maintenance.</a:t>
            </a:r>
            <a:endParaRPr lang="en-US" sz="1400" dirty="0"/>
          </a:p>
          <a:p>
            <a:pPr marL="0" indent="0">
              <a:buNone/>
            </a:pPr>
            <a:endParaRPr lang="en-US" sz="1400" dirty="0"/>
          </a:p>
          <a:p>
            <a:pPr marL="0" indent="0">
              <a:buNone/>
            </a:pPr>
            <a:endParaRPr lang="en-US" sz="1400" dirty="0"/>
          </a:p>
          <a:p>
            <a:pPr marL="0" indent="0">
              <a:buNone/>
            </a:pPr>
            <a:r>
              <a:rPr lang="en-US" sz="1400" b="0" i="0" dirty="0">
                <a:solidFill>
                  <a:srgbClr val="111111"/>
                </a:solidFill>
                <a:effectLst/>
              </a:rPr>
              <a:t>By integrating Agile and SDLC, Shell gains increased flexibility and adaptability, allowing it to respond swiftly to market changes and technological advancements. This approach enhances collaboration and communication among teams, leading to higher quality products and reduced time to market. Overall, these methodologies improve Shell’s efficiency, resulting in cost savings and better resource management.</a:t>
            </a:r>
            <a:endParaRPr lang="en-US" sz="1400" dirty="0"/>
          </a:p>
          <a:p>
            <a:pPr marL="0" indent="0">
              <a:buNone/>
            </a:pPr>
            <a:endParaRPr lang="en-US" sz="14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ED79C226-7F86-BB28-AD9E-8E6B835D9ED9}"/>
              </a:ext>
            </a:extLst>
          </p:cNvPr>
          <p:cNvPicPr>
            <a:picLocks noChangeAspect="1"/>
          </p:cNvPicPr>
          <p:nvPr/>
        </p:nvPicPr>
        <p:blipFill>
          <a:blip r:embed="rId7"/>
          <a:stretch>
            <a:fillRect/>
          </a:stretch>
        </p:blipFill>
        <p:spPr>
          <a:xfrm>
            <a:off x="6543261" y="2570113"/>
            <a:ext cx="4837043" cy="2658000"/>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111111"/>
                </a:solidFill>
                <a:effectLst/>
              </a:rPr>
              <a:t>Shell uses Agile and SDLC methodologies to develop energy management systems and predictive maintenance software, ensuring thorough planning, iterative development, and continuous delivery.</a:t>
            </a:r>
            <a:endParaRPr lang="en-US" sz="1800" dirty="0"/>
          </a:p>
          <a:p>
            <a:pPr marL="0" indent="0">
              <a:buNone/>
            </a:pPr>
            <a:endParaRPr lang="en-US" sz="1800" dirty="0"/>
          </a:p>
          <a:p>
            <a:pPr marL="0" indent="0">
              <a:buNone/>
            </a:pPr>
            <a:r>
              <a:rPr lang="en-US" sz="1800" b="0" i="0" dirty="0">
                <a:solidFill>
                  <a:srgbClr val="111111"/>
                </a:solidFill>
                <a:effectLst/>
              </a:rPr>
              <a:t>These methodologies enhance flexibility, improve collaboration, and ensure high-quality software delivery, leading to increased efficiency, reduced downtime, and better resource management.</a:t>
            </a:r>
            <a:endParaRPr lang="en-US" sz="18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DB10D9B5-8FDD-7881-D1C6-E763FF4FDAE8}"/>
              </a:ext>
            </a:extLst>
          </p:cNvPr>
          <p:cNvPicPr>
            <a:picLocks noChangeAspect="1"/>
          </p:cNvPicPr>
          <p:nvPr/>
        </p:nvPicPr>
        <p:blipFill>
          <a:blip r:embed="rId7"/>
          <a:stretch>
            <a:fillRect/>
          </a:stretch>
        </p:blipFill>
        <p:spPr>
          <a:xfrm>
            <a:off x="6594710" y="2406679"/>
            <a:ext cx="5155096" cy="2832773"/>
          </a:xfrm>
          <a:prstGeom prst="rect">
            <a:avLst/>
          </a:prstGeom>
        </p:spPr>
      </p:pic>
    </p:spTree>
    <p:extLst>
      <p:ext uri="{BB962C8B-B14F-4D97-AF65-F5344CB8AC3E}">
        <p14:creationId xmlns:p14="http://schemas.microsoft.com/office/powerpoint/2010/main" val="3179805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0" i="0" dirty="0">
                <a:solidFill>
                  <a:srgbClr val="111111"/>
                </a:solidFill>
                <a:effectLst/>
              </a:rPr>
              <a:t>Shell uses CI/CD pipelines to automate the integration and deployment of software updates, ensuring continuous delivery and rapid iteration for their energy management and smart grid systems. </a:t>
            </a:r>
          </a:p>
          <a:p>
            <a:pPr algn="l"/>
            <a:r>
              <a:rPr lang="en-US" sz="2000" b="0" i="0" dirty="0">
                <a:solidFill>
                  <a:srgbClr val="111111"/>
                </a:solidFill>
                <a:effectLst/>
              </a:rPr>
              <a:t>CI/CD enhances Shell’s software reliability, reduces deployment time, and allows for quick adaptation to technological advancements, ultimately improving operational efficiency and customer satisfaction.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D455BC85-21B7-0C4B-F40E-4B67549761A4}"/>
              </a:ext>
            </a:extLst>
          </p:cNvPr>
          <p:cNvPicPr>
            <a:picLocks noChangeAspect="1"/>
          </p:cNvPicPr>
          <p:nvPr/>
        </p:nvPicPr>
        <p:blipFill>
          <a:blip r:embed="rId7"/>
          <a:stretch>
            <a:fillRect/>
          </a:stretch>
        </p:blipFill>
        <p:spPr>
          <a:xfrm>
            <a:off x="6572470" y="2476616"/>
            <a:ext cx="5177336" cy="2844994"/>
          </a:xfrm>
          <a:prstGeom prst="rect">
            <a:avLst/>
          </a:prstGeom>
        </p:spPr>
      </p:pic>
    </p:spTree>
    <p:extLst>
      <p:ext uri="{BB962C8B-B14F-4D97-AF65-F5344CB8AC3E}">
        <p14:creationId xmlns:p14="http://schemas.microsoft.com/office/powerpoint/2010/main" val="86366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e49536e-9021-4e8b-a813-eda5cb0caf1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
  <TotalTime>19766</TotalTime>
  <Words>1287</Words>
  <Application>Microsoft Macintosh PowerPoint</Application>
  <PresentationFormat>Widescreen</PresentationFormat>
  <Paragraphs>82</Paragraphs>
  <Slides>19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4" baseType="lpstr">
      <vt:lpstr>-apple-system</vt:lpstr>
      <vt:lpstr>Arial</vt:lpstr>
      <vt:lpstr>Calibri</vt:lpstr>
      <vt:lpstr>Office Theme</vt:lpstr>
      <vt:lpstr>think-cell Slide</vt:lpstr>
      <vt:lpstr>PowerPoint Presentation</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Jain, Paryushi SBOBNG-PTIY/BEI1</cp:lastModifiedBy>
  <cp:revision>500</cp:revision>
  <dcterms:created xsi:type="dcterms:W3CDTF">2022-01-18T12:35:56Z</dcterms:created>
  <dcterms:modified xsi:type="dcterms:W3CDTF">2024-09-06T12:20:37Z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